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1" r:id="rId2"/>
    <p:sldId id="309" r:id="rId3"/>
    <p:sldId id="313" r:id="rId4"/>
    <p:sldId id="262" r:id="rId5"/>
    <p:sldId id="263" r:id="rId6"/>
    <p:sldId id="264" r:id="rId7"/>
    <p:sldId id="266" r:id="rId8"/>
    <p:sldId id="267" r:id="rId9"/>
    <p:sldId id="268" r:id="rId10"/>
    <p:sldId id="265" r:id="rId11"/>
    <p:sldId id="270" r:id="rId12"/>
    <p:sldId id="269" r:id="rId13"/>
    <p:sldId id="278" r:id="rId14"/>
    <p:sldId id="275" r:id="rId15"/>
    <p:sldId id="306" r:id="rId16"/>
    <p:sldId id="301" r:id="rId17"/>
    <p:sldId id="307" r:id="rId18"/>
    <p:sldId id="308" r:id="rId19"/>
    <p:sldId id="304" r:id="rId20"/>
    <p:sldId id="305" r:id="rId21"/>
    <p:sldId id="295" r:id="rId22"/>
    <p:sldId id="310" r:id="rId23"/>
    <p:sldId id="311" r:id="rId24"/>
    <p:sldId id="312" r:id="rId25"/>
    <p:sldId id="272" r:id="rId26"/>
    <p:sldId id="315" r:id="rId27"/>
    <p:sldId id="316" r:id="rId28"/>
    <p:sldId id="317" r:id="rId29"/>
    <p:sldId id="314" r:id="rId30"/>
    <p:sldId id="289" r:id="rId31"/>
    <p:sldId id="296" r:id="rId32"/>
    <p:sldId id="297" r:id="rId33"/>
    <p:sldId id="318" r:id="rId34"/>
    <p:sldId id="260" r:id="rId35"/>
    <p:sldId id="292" r:id="rId36"/>
    <p:sldId id="299" r:id="rId37"/>
    <p:sldId id="293" r:id="rId38"/>
    <p:sldId id="31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6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D68F9-8E8C-4F65-8E9B-3248DAACA16E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02FDD-A350-401E-9246-F8559C1EC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7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Could we add PIT-tag study?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2FDD-A350-401E-9246-F8559C1EC9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4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02FDD-A350-401E-9246-F8559C1EC9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Native Fish\Research\Oregon Chub\Photos\Chub pictures 2012\Fall Creek drawdown\IMGP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0" y="0"/>
            <a:ext cx="9159949" cy="68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363624" y="5638800"/>
            <a:ext cx="6400800" cy="9906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US" sz="2000" b="1" dirty="0">
                <a:latin typeface="Tahoma" pitchFamily="34" charset="0"/>
              </a:rPr>
              <a:t>Brian Bangs, Paul Scheerer, and </a:t>
            </a:r>
            <a:r>
              <a:rPr lang="en-US" sz="2000" b="1" dirty="0" smtClean="0">
                <a:latin typeface="Tahoma" pitchFamily="34" charset="0"/>
              </a:rPr>
              <a:t>Shaun Clements</a:t>
            </a:r>
            <a:endParaRPr lang="en-US" sz="2000" b="1" dirty="0"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latin typeface="Tahoma" pitchFamily="34" charset="0"/>
              </a:rPr>
              <a:t>Native Fish Investigations Project</a:t>
            </a:r>
            <a:br>
              <a:rPr lang="en-US" sz="2000" b="1" dirty="0">
                <a:latin typeface="Tahoma" pitchFamily="34" charset="0"/>
              </a:rPr>
            </a:br>
            <a:r>
              <a:rPr lang="en-US" sz="2000" b="1" dirty="0">
                <a:latin typeface="Tahoma" pitchFamily="34" charset="0"/>
              </a:rPr>
              <a:t>Oregon Department of Fish and Wildlife</a:t>
            </a:r>
          </a:p>
        </p:txBody>
      </p:sp>
      <p:pic>
        <p:nvPicPr>
          <p:cNvPr id="4099" name="Picture 3" descr="logo-df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638800"/>
            <a:ext cx="7651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US" sz="3400" dirty="0" smtClean="0">
                <a:latin typeface="Tahoma" pitchFamily="34" charset="0"/>
              </a:rPr>
              <a:t>Effects of the Fall Creek reservoir drawdowns on downstream off-channel habitats</a:t>
            </a:r>
            <a:endParaRPr lang="en-US" sz="3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bangsb\Desktop\Fall Creek Drawdown study.PNG"/>
          <p:cNvPicPr>
            <a:picLocks noChangeAspect="1" noChangeArrowheads="1"/>
          </p:cNvPicPr>
          <p:nvPr/>
        </p:nvPicPr>
        <p:blipFill>
          <a:blip r:embed="rId2" cstate="print"/>
          <a:srcRect l="5000" t="7549" r="5701" b="5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2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P:\Native Fish\Oregon Chub\Photos\Chub sites 2009\Bathymetry mapping at first D-J site downstream from Pengra -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867400" cy="944563"/>
          </a:xfrm>
          <a:solidFill>
            <a:schemeClr val="bg1">
              <a:lumMod val="95000"/>
              <a:alpha val="7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Bathymetry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Bathymetry mapping</a:t>
            </a:r>
            <a:endParaRPr lang="en-US" dirty="0"/>
          </a:p>
        </p:txBody>
      </p:sp>
      <p:pic>
        <p:nvPicPr>
          <p:cNvPr id="5122" name="Picture 2" descr="P:\Native Fish\Research\Oregon Chub\CHUB14\Miscellaneous\Baumann Slough - point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6751" r="8681" b="6929"/>
          <a:stretch/>
        </p:blipFill>
        <p:spPr bwMode="auto">
          <a:xfrm>
            <a:off x="2743200" y="990600"/>
            <a:ext cx="3810000" cy="51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1"/>
          </a:xfrm>
        </p:spPr>
        <p:txBody>
          <a:bodyPr/>
          <a:lstStyle/>
          <a:p>
            <a:r>
              <a:rPr lang="en-US" dirty="0" smtClean="0"/>
              <a:t>Bathymetry mapping</a:t>
            </a:r>
            <a:endParaRPr lang="en-US" dirty="0"/>
          </a:p>
        </p:txBody>
      </p:sp>
      <p:pic>
        <p:nvPicPr>
          <p:cNvPr id="5122" name="Picture 2" descr="P:\Native Fish\Research\Oregon Chub\CHUB14\Miscellaneous\Baumann Slough - point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6751" r="8681" b="6929"/>
          <a:stretch/>
        </p:blipFill>
        <p:spPr bwMode="auto">
          <a:xfrm>
            <a:off x="152400" y="990601"/>
            <a:ext cx="3810000" cy="51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:\Native Fish\Research\Oregon Chub\CHUB14\Miscellaneous\Baumann Slough 20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6779" r="8701" b="7273"/>
          <a:stretch/>
        </p:blipFill>
        <p:spPr bwMode="auto">
          <a:xfrm>
            <a:off x="5181600" y="990601"/>
            <a:ext cx="3815919" cy="51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114800" y="3141216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ngsb\Desktop\Brewer Slough Bathymetry 201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11577" r="12788" b="12061"/>
          <a:stretch/>
        </p:blipFill>
        <p:spPr bwMode="auto">
          <a:xfrm>
            <a:off x="6096000" y="1143000"/>
            <a:ext cx="2590800" cy="36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P:\Native Fish\Research\Oregon Chub\CHUB14\Miscellaneous\Brewer Slough Bathymetry 201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6982" r="10054" b="7457"/>
          <a:stretch/>
        </p:blipFill>
        <p:spPr bwMode="auto">
          <a:xfrm>
            <a:off x="3261281" y="1143000"/>
            <a:ext cx="2606119" cy="35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:\Native Fish\Research\Oregon Chub\CHUB14\Miscellaneous\Brewer Slough Bathymetry 2013 - re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6982" r="9862" b="7457"/>
          <a:stretch/>
        </p:blipFill>
        <p:spPr bwMode="auto">
          <a:xfrm>
            <a:off x="457198" y="1142999"/>
            <a:ext cx="2590802" cy="357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85" y="0"/>
            <a:ext cx="8229600" cy="1143000"/>
          </a:xfrm>
        </p:spPr>
        <p:txBody>
          <a:bodyPr/>
          <a:lstStyle/>
          <a:p>
            <a:r>
              <a:rPr lang="en-US" dirty="0" smtClean="0"/>
              <a:t>Remapping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4114800"/>
            <a:ext cx="859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4130910"/>
            <a:ext cx="859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4130910"/>
            <a:ext cx="859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2014</a:t>
            </a:r>
            <a:endParaRPr lang="en-US" sz="2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9540" y="487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Annual mapping at each site</a:t>
            </a:r>
          </a:p>
        </p:txBody>
      </p:sp>
    </p:spTree>
    <p:extLst>
      <p:ext uri="{BB962C8B-B14F-4D97-AF65-F5344CB8AC3E}">
        <p14:creationId xmlns:p14="http://schemas.microsoft.com/office/powerpoint/2010/main" val="16230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1"/>
          </a:xfrm>
        </p:spPr>
        <p:txBody>
          <a:bodyPr/>
          <a:lstStyle/>
          <a:p>
            <a:r>
              <a:rPr lang="en-US" dirty="0" smtClean="0"/>
              <a:t>What is it good for?</a:t>
            </a:r>
            <a:endParaRPr lang="en-US" dirty="0"/>
          </a:p>
        </p:txBody>
      </p:sp>
      <p:pic>
        <p:nvPicPr>
          <p:cNvPr id="6146" name="Picture 2" descr="P:\Native Fish\Research\Oregon Chub\CHUB14\Miscellaneous\Baumann Slough 20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6779" r="8701" b="7273"/>
          <a:stretch/>
        </p:blipFill>
        <p:spPr bwMode="auto">
          <a:xfrm>
            <a:off x="209816" y="998518"/>
            <a:ext cx="3815919" cy="51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80010" y="1983179"/>
            <a:ext cx="712520" cy="771896"/>
          </a:xfrm>
          <a:custGeom>
            <a:avLst/>
            <a:gdLst>
              <a:gd name="connsiteX0" fmla="*/ 308759 w 712520"/>
              <a:gd name="connsiteY0" fmla="*/ 83127 h 771896"/>
              <a:gd name="connsiteX1" fmla="*/ 118754 w 712520"/>
              <a:gd name="connsiteY1" fmla="*/ 0 h 771896"/>
              <a:gd name="connsiteX2" fmla="*/ 0 w 712520"/>
              <a:gd name="connsiteY2" fmla="*/ 59377 h 771896"/>
              <a:gd name="connsiteX3" fmla="*/ 581891 w 712520"/>
              <a:gd name="connsiteY3" fmla="*/ 771896 h 771896"/>
              <a:gd name="connsiteX4" fmla="*/ 712520 w 712520"/>
              <a:gd name="connsiteY4" fmla="*/ 665018 h 771896"/>
              <a:gd name="connsiteX5" fmla="*/ 308759 w 712520"/>
              <a:gd name="connsiteY5" fmla="*/ 83127 h 77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520" h="771896">
                <a:moveTo>
                  <a:pt x="308759" y="83127"/>
                </a:moveTo>
                <a:lnTo>
                  <a:pt x="118754" y="0"/>
                </a:lnTo>
                <a:lnTo>
                  <a:pt x="0" y="59377"/>
                </a:lnTo>
                <a:lnTo>
                  <a:pt x="581891" y="771896"/>
                </a:lnTo>
                <a:lnTo>
                  <a:pt x="712520" y="665018"/>
                </a:lnTo>
                <a:lnTo>
                  <a:pt x="308759" y="8312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123210" y="4762005"/>
            <a:ext cx="831273" cy="332509"/>
          </a:xfrm>
          <a:custGeom>
            <a:avLst/>
            <a:gdLst>
              <a:gd name="connsiteX0" fmla="*/ 0 w 831273"/>
              <a:gd name="connsiteY0" fmla="*/ 0 h 332509"/>
              <a:gd name="connsiteX1" fmla="*/ 831273 w 831273"/>
              <a:gd name="connsiteY1" fmla="*/ 130629 h 332509"/>
              <a:gd name="connsiteX2" fmla="*/ 831273 w 831273"/>
              <a:gd name="connsiteY2" fmla="*/ 332509 h 332509"/>
              <a:gd name="connsiteX3" fmla="*/ 0 w 831273"/>
              <a:gd name="connsiteY3" fmla="*/ 213756 h 332509"/>
              <a:gd name="connsiteX4" fmla="*/ 0 w 831273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273" h="332509">
                <a:moveTo>
                  <a:pt x="0" y="0"/>
                </a:moveTo>
                <a:lnTo>
                  <a:pt x="831273" y="130629"/>
                </a:lnTo>
                <a:lnTo>
                  <a:pt x="831273" y="332509"/>
                </a:lnTo>
                <a:lnTo>
                  <a:pt x="0" y="213756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67000" y="1715489"/>
            <a:ext cx="609600" cy="2676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534390" y="1680358"/>
            <a:ext cx="2606633" cy="1365663"/>
          </a:xfrm>
          <a:custGeom>
            <a:avLst/>
            <a:gdLst>
              <a:gd name="connsiteX0" fmla="*/ 0 w 2606633"/>
              <a:gd name="connsiteY0" fmla="*/ 445325 h 1365663"/>
              <a:gd name="connsiteX1" fmla="*/ 356259 w 2606633"/>
              <a:gd name="connsiteY1" fmla="*/ 902525 h 1365663"/>
              <a:gd name="connsiteX2" fmla="*/ 546265 w 2606633"/>
              <a:gd name="connsiteY2" fmla="*/ 777834 h 1365663"/>
              <a:gd name="connsiteX3" fmla="*/ 706581 w 2606633"/>
              <a:gd name="connsiteY3" fmla="*/ 682832 h 1365663"/>
              <a:gd name="connsiteX4" fmla="*/ 866898 w 2606633"/>
              <a:gd name="connsiteY4" fmla="*/ 552203 h 1365663"/>
              <a:gd name="connsiteX5" fmla="*/ 955963 w 2606633"/>
              <a:gd name="connsiteY5" fmla="*/ 403761 h 1365663"/>
              <a:gd name="connsiteX6" fmla="*/ 1033153 w 2606633"/>
              <a:gd name="connsiteY6" fmla="*/ 279071 h 1365663"/>
              <a:gd name="connsiteX7" fmla="*/ 1187532 w 2606633"/>
              <a:gd name="connsiteY7" fmla="*/ 178130 h 1365663"/>
              <a:gd name="connsiteX8" fmla="*/ 1353787 w 2606633"/>
              <a:gd name="connsiteY8" fmla="*/ 112816 h 1365663"/>
              <a:gd name="connsiteX9" fmla="*/ 1448789 w 2606633"/>
              <a:gd name="connsiteY9" fmla="*/ 160317 h 1365663"/>
              <a:gd name="connsiteX10" fmla="*/ 1751610 w 2606633"/>
              <a:gd name="connsiteY10" fmla="*/ 243445 h 1365663"/>
              <a:gd name="connsiteX11" fmla="*/ 1900052 w 2606633"/>
              <a:gd name="connsiteY11" fmla="*/ 243445 h 1365663"/>
              <a:gd name="connsiteX12" fmla="*/ 2000992 w 2606633"/>
              <a:gd name="connsiteY12" fmla="*/ 302821 h 1365663"/>
              <a:gd name="connsiteX13" fmla="*/ 2179122 w 2606633"/>
              <a:gd name="connsiteY13" fmla="*/ 451263 h 1365663"/>
              <a:gd name="connsiteX14" fmla="*/ 2232561 w 2606633"/>
              <a:gd name="connsiteY14" fmla="*/ 522515 h 1365663"/>
              <a:gd name="connsiteX15" fmla="*/ 2274124 w 2606633"/>
              <a:gd name="connsiteY15" fmla="*/ 647206 h 1365663"/>
              <a:gd name="connsiteX16" fmla="*/ 2274124 w 2606633"/>
              <a:gd name="connsiteY16" fmla="*/ 748146 h 1365663"/>
              <a:gd name="connsiteX17" fmla="*/ 2274124 w 2606633"/>
              <a:gd name="connsiteY17" fmla="*/ 813460 h 1365663"/>
              <a:gd name="connsiteX18" fmla="*/ 2327563 w 2606633"/>
              <a:gd name="connsiteY18" fmla="*/ 932213 h 1365663"/>
              <a:gd name="connsiteX19" fmla="*/ 2410691 w 2606633"/>
              <a:gd name="connsiteY19" fmla="*/ 1056904 h 1365663"/>
              <a:gd name="connsiteX20" fmla="*/ 2446316 w 2606633"/>
              <a:gd name="connsiteY20" fmla="*/ 1098468 h 1365663"/>
              <a:gd name="connsiteX21" fmla="*/ 2511631 w 2606633"/>
              <a:gd name="connsiteY21" fmla="*/ 1330037 h 1365663"/>
              <a:gd name="connsiteX22" fmla="*/ 2541319 w 2606633"/>
              <a:gd name="connsiteY22" fmla="*/ 1359725 h 1365663"/>
              <a:gd name="connsiteX23" fmla="*/ 2582883 w 2606633"/>
              <a:gd name="connsiteY23" fmla="*/ 1365663 h 1365663"/>
              <a:gd name="connsiteX24" fmla="*/ 2606633 w 2606633"/>
              <a:gd name="connsiteY24" fmla="*/ 1347850 h 1365663"/>
              <a:gd name="connsiteX25" fmla="*/ 2606633 w 2606633"/>
              <a:gd name="connsiteY25" fmla="*/ 1300348 h 1365663"/>
              <a:gd name="connsiteX26" fmla="*/ 2565070 w 2606633"/>
              <a:gd name="connsiteY26" fmla="*/ 1181595 h 1365663"/>
              <a:gd name="connsiteX27" fmla="*/ 2535381 w 2606633"/>
              <a:gd name="connsiteY27" fmla="*/ 1074717 h 1365663"/>
              <a:gd name="connsiteX28" fmla="*/ 2594758 w 2606633"/>
              <a:gd name="connsiteY28" fmla="*/ 1021278 h 1365663"/>
              <a:gd name="connsiteX29" fmla="*/ 2565070 w 2606633"/>
              <a:gd name="connsiteY29" fmla="*/ 884712 h 1365663"/>
              <a:gd name="connsiteX30" fmla="*/ 2499755 w 2606633"/>
              <a:gd name="connsiteY30" fmla="*/ 712520 h 1365663"/>
              <a:gd name="connsiteX31" fmla="*/ 2440379 w 2606633"/>
              <a:gd name="connsiteY31" fmla="*/ 641268 h 1365663"/>
              <a:gd name="connsiteX32" fmla="*/ 2327563 w 2606633"/>
              <a:gd name="connsiteY32" fmla="*/ 522515 h 1365663"/>
              <a:gd name="connsiteX33" fmla="*/ 2286000 w 2606633"/>
              <a:gd name="connsiteY33" fmla="*/ 445325 h 1365663"/>
              <a:gd name="connsiteX34" fmla="*/ 2286000 w 2606633"/>
              <a:gd name="connsiteY34" fmla="*/ 338447 h 1365663"/>
              <a:gd name="connsiteX35" fmla="*/ 2286000 w 2606633"/>
              <a:gd name="connsiteY35" fmla="*/ 225632 h 1365663"/>
              <a:gd name="connsiteX36" fmla="*/ 2238498 w 2606633"/>
              <a:gd name="connsiteY36" fmla="*/ 130629 h 1365663"/>
              <a:gd name="connsiteX37" fmla="*/ 2155371 w 2606633"/>
              <a:gd name="connsiteY37" fmla="*/ 89065 h 1365663"/>
              <a:gd name="connsiteX38" fmla="*/ 1965366 w 2606633"/>
              <a:gd name="connsiteY38" fmla="*/ 47502 h 1365663"/>
              <a:gd name="connsiteX39" fmla="*/ 1900052 w 2606633"/>
              <a:gd name="connsiteY39" fmla="*/ 71252 h 1365663"/>
              <a:gd name="connsiteX40" fmla="*/ 1787236 w 2606633"/>
              <a:gd name="connsiteY40" fmla="*/ 47502 h 1365663"/>
              <a:gd name="connsiteX41" fmla="*/ 1662545 w 2606633"/>
              <a:gd name="connsiteY41" fmla="*/ 17813 h 1365663"/>
              <a:gd name="connsiteX42" fmla="*/ 1615044 w 2606633"/>
              <a:gd name="connsiteY42" fmla="*/ 0 h 1365663"/>
              <a:gd name="connsiteX43" fmla="*/ 1543792 w 2606633"/>
              <a:gd name="connsiteY43" fmla="*/ 35626 h 1365663"/>
              <a:gd name="connsiteX44" fmla="*/ 1389413 w 2606633"/>
              <a:gd name="connsiteY44" fmla="*/ 53439 h 1365663"/>
              <a:gd name="connsiteX45" fmla="*/ 1240971 w 2606633"/>
              <a:gd name="connsiteY45" fmla="*/ 65315 h 1365663"/>
              <a:gd name="connsiteX46" fmla="*/ 1205345 w 2606633"/>
              <a:gd name="connsiteY46" fmla="*/ 17813 h 1365663"/>
              <a:gd name="connsiteX47" fmla="*/ 979714 w 2606633"/>
              <a:gd name="connsiteY47" fmla="*/ 77190 h 1365663"/>
              <a:gd name="connsiteX48" fmla="*/ 855023 w 2606633"/>
              <a:gd name="connsiteY48" fmla="*/ 142504 h 1365663"/>
              <a:gd name="connsiteX49" fmla="*/ 552202 w 2606633"/>
              <a:gd name="connsiteY49" fmla="*/ 195943 h 1365663"/>
              <a:gd name="connsiteX50" fmla="*/ 403761 w 2606633"/>
              <a:gd name="connsiteY50" fmla="*/ 273133 h 1365663"/>
              <a:gd name="connsiteX51" fmla="*/ 225631 w 2606633"/>
              <a:gd name="connsiteY51" fmla="*/ 314697 h 1365663"/>
              <a:gd name="connsiteX52" fmla="*/ 0 w 2606633"/>
              <a:gd name="connsiteY52" fmla="*/ 445325 h 136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06633" h="1365663">
                <a:moveTo>
                  <a:pt x="0" y="445325"/>
                </a:moveTo>
                <a:lnTo>
                  <a:pt x="356259" y="902525"/>
                </a:lnTo>
                <a:lnTo>
                  <a:pt x="546265" y="777834"/>
                </a:lnTo>
                <a:lnTo>
                  <a:pt x="706581" y="682832"/>
                </a:lnTo>
                <a:lnTo>
                  <a:pt x="866898" y="552203"/>
                </a:lnTo>
                <a:lnTo>
                  <a:pt x="955963" y="403761"/>
                </a:lnTo>
                <a:lnTo>
                  <a:pt x="1033153" y="279071"/>
                </a:lnTo>
                <a:lnTo>
                  <a:pt x="1187532" y="178130"/>
                </a:lnTo>
                <a:lnTo>
                  <a:pt x="1353787" y="112816"/>
                </a:lnTo>
                <a:lnTo>
                  <a:pt x="1448789" y="160317"/>
                </a:lnTo>
                <a:lnTo>
                  <a:pt x="1751610" y="243445"/>
                </a:lnTo>
                <a:lnTo>
                  <a:pt x="1900052" y="243445"/>
                </a:lnTo>
                <a:lnTo>
                  <a:pt x="2000992" y="302821"/>
                </a:lnTo>
                <a:lnTo>
                  <a:pt x="2179122" y="451263"/>
                </a:lnTo>
                <a:lnTo>
                  <a:pt x="2232561" y="522515"/>
                </a:lnTo>
                <a:lnTo>
                  <a:pt x="2274124" y="647206"/>
                </a:lnTo>
                <a:lnTo>
                  <a:pt x="2274124" y="748146"/>
                </a:lnTo>
                <a:lnTo>
                  <a:pt x="2274124" y="813460"/>
                </a:lnTo>
                <a:lnTo>
                  <a:pt x="2327563" y="932213"/>
                </a:lnTo>
                <a:lnTo>
                  <a:pt x="2410691" y="1056904"/>
                </a:lnTo>
                <a:lnTo>
                  <a:pt x="2446316" y="1098468"/>
                </a:lnTo>
                <a:lnTo>
                  <a:pt x="2511631" y="1330037"/>
                </a:lnTo>
                <a:lnTo>
                  <a:pt x="2541319" y="1359725"/>
                </a:lnTo>
                <a:lnTo>
                  <a:pt x="2582883" y="1365663"/>
                </a:lnTo>
                <a:lnTo>
                  <a:pt x="2606633" y="1347850"/>
                </a:lnTo>
                <a:lnTo>
                  <a:pt x="2606633" y="1300348"/>
                </a:lnTo>
                <a:lnTo>
                  <a:pt x="2565070" y="1181595"/>
                </a:lnTo>
                <a:lnTo>
                  <a:pt x="2535381" y="1074717"/>
                </a:lnTo>
                <a:lnTo>
                  <a:pt x="2594758" y="1021278"/>
                </a:lnTo>
                <a:lnTo>
                  <a:pt x="2565070" y="884712"/>
                </a:lnTo>
                <a:lnTo>
                  <a:pt x="2499755" y="712520"/>
                </a:lnTo>
                <a:lnTo>
                  <a:pt x="2440379" y="641268"/>
                </a:lnTo>
                <a:lnTo>
                  <a:pt x="2327563" y="522515"/>
                </a:lnTo>
                <a:lnTo>
                  <a:pt x="2286000" y="445325"/>
                </a:lnTo>
                <a:lnTo>
                  <a:pt x="2286000" y="338447"/>
                </a:lnTo>
                <a:lnTo>
                  <a:pt x="2286000" y="225632"/>
                </a:lnTo>
                <a:lnTo>
                  <a:pt x="2238498" y="130629"/>
                </a:lnTo>
                <a:lnTo>
                  <a:pt x="2155371" y="89065"/>
                </a:lnTo>
                <a:lnTo>
                  <a:pt x="1965366" y="47502"/>
                </a:lnTo>
                <a:lnTo>
                  <a:pt x="1900052" y="71252"/>
                </a:lnTo>
                <a:lnTo>
                  <a:pt x="1787236" y="47502"/>
                </a:lnTo>
                <a:lnTo>
                  <a:pt x="1662545" y="17813"/>
                </a:lnTo>
                <a:lnTo>
                  <a:pt x="1615044" y="0"/>
                </a:lnTo>
                <a:lnTo>
                  <a:pt x="1543792" y="35626"/>
                </a:lnTo>
                <a:lnTo>
                  <a:pt x="1389413" y="53439"/>
                </a:lnTo>
                <a:lnTo>
                  <a:pt x="1240971" y="65315"/>
                </a:lnTo>
                <a:lnTo>
                  <a:pt x="1205345" y="17813"/>
                </a:lnTo>
                <a:lnTo>
                  <a:pt x="979714" y="77190"/>
                </a:lnTo>
                <a:lnTo>
                  <a:pt x="855023" y="142504"/>
                </a:lnTo>
                <a:lnTo>
                  <a:pt x="552202" y="195943"/>
                </a:lnTo>
                <a:lnTo>
                  <a:pt x="403761" y="273133"/>
                </a:lnTo>
                <a:lnTo>
                  <a:pt x="225631" y="314697"/>
                </a:lnTo>
                <a:lnTo>
                  <a:pt x="0" y="44532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212275" y="3224151"/>
            <a:ext cx="290946" cy="742207"/>
          </a:xfrm>
          <a:custGeom>
            <a:avLst/>
            <a:gdLst>
              <a:gd name="connsiteX0" fmla="*/ 154380 w 290946"/>
              <a:gd name="connsiteY0" fmla="*/ 237506 h 742207"/>
              <a:gd name="connsiteX1" fmla="*/ 100941 w 290946"/>
              <a:gd name="connsiteY1" fmla="*/ 71252 h 742207"/>
              <a:gd name="connsiteX2" fmla="*/ 0 w 290946"/>
              <a:gd name="connsiteY2" fmla="*/ 0 h 742207"/>
              <a:gd name="connsiteX3" fmla="*/ 53439 w 290946"/>
              <a:gd name="connsiteY3" fmla="*/ 172192 h 742207"/>
              <a:gd name="connsiteX4" fmla="*/ 83128 w 290946"/>
              <a:gd name="connsiteY4" fmla="*/ 285007 h 742207"/>
              <a:gd name="connsiteX5" fmla="*/ 118754 w 290946"/>
              <a:gd name="connsiteY5" fmla="*/ 374072 h 742207"/>
              <a:gd name="connsiteX6" fmla="*/ 184068 w 290946"/>
              <a:gd name="connsiteY6" fmla="*/ 385948 h 742207"/>
              <a:gd name="connsiteX7" fmla="*/ 237507 w 290946"/>
              <a:gd name="connsiteY7" fmla="*/ 540327 h 742207"/>
              <a:gd name="connsiteX8" fmla="*/ 290946 w 290946"/>
              <a:gd name="connsiteY8" fmla="*/ 742207 h 742207"/>
              <a:gd name="connsiteX9" fmla="*/ 290946 w 290946"/>
              <a:gd name="connsiteY9" fmla="*/ 742207 h 742207"/>
              <a:gd name="connsiteX10" fmla="*/ 279070 w 290946"/>
              <a:gd name="connsiteY10" fmla="*/ 534389 h 742207"/>
              <a:gd name="connsiteX11" fmla="*/ 207819 w 290946"/>
              <a:gd name="connsiteY11" fmla="*/ 326571 h 742207"/>
              <a:gd name="connsiteX12" fmla="*/ 154380 w 290946"/>
              <a:gd name="connsiteY12" fmla="*/ 237506 h 74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0946" h="742207">
                <a:moveTo>
                  <a:pt x="154380" y="237506"/>
                </a:moveTo>
                <a:lnTo>
                  <a:pt x="100941" y="71252"/>
                </a:lnTo>
                <a:lnTo>
                  <a:pt x="0" y="0"/>
                </a:lnTo>
                <a:lnTo>
                  <a:pt x="53439" y="172192"/>
                </a:lnTo>
                <a:lnTo>
                  <a:pt x="83128" y="285007"/>
                </a:lnTo>
                <a:lnTo>
                  <a:pt x="118754" y="374072"/>
                </a:lnTo>
                <a:lnTo>
                  <a:pt x="184068" y="385948"/>
                </a:lnTo>
                <a:lnTo>
                  <a:pt x="237507" y="540327"/>
                </a:lnTo>
                <a:lnTo>
                  <a:pt x="290946" y="742207"/>
                </a:lnTo>
                <a:lnTo>
                  <a:pt x="290946" y="742207"/>
                </a:lnTo>
                <a:lnTo>
                  <a:pt x="279070" y="534389"/>
                </a:lnTo>
                <a:lnTo>
                  <a:pt x="207819" y="326571"/>
                </a:lnTo>
                <a:lnTo>
                  <a:pt x="154380" y="237506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76400" y="1799238"/>
            <a:ext cx="533400" cy="150866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71600" y="3200400"/>
            <a:ext cx="42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31" y="1016458"/>
            <a:ext cx="4800600" cy="39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188031" y="1010394"/>
            <a:ext cx="4803569" cy="4857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With piezometer:</a:t>
            </a:r>
          </a:p>
          <a:p>
            <a:pPr marL="225425" indent="-225425" algn="l">
              <a:buFont typeface="Arial" panose="020B0604020202020204" pitchFamily="34" charset="0"/>
              <a:buChar char="•"/>
            </a:pPr>
            <a:r>
              <a:rPr lang="en-US" dirty="0" smtClean="0"/>
              <a:t>Points of connection</a:t>
            </a:r>
          </a:p>
          <a:p>
            <a:pPr marL="225425" indent="-225425" algn="l">
              <a:buFont typeface="Arial" panose="020B0604020202020204" pitchFamily="34" charset="0"/>
              <a:buChar char="•"/>
            </a:pPr>
            <a:r>
              <a:rPr lang="en-US" dirty="0" smtClean="0"/>
              <a:t>Area</a:t>
            </a:r>
          </a:p>
          <a:p>
            <a:pPr marL="225425" indent="-225425" algn="l">
              <a:buFont typeface="Arial" panose="020B0604020202020204" pitchFamily="34" charset="0"/>
              <a:buChar char="•"/>
            </a:pPr>
            <a:r>
              <a:rPr lang="en-US" dirty="0" smtClean="0"/>
              <a:t>Volume</a:t>
            </a:r>
          </a:p>
          <a:p>
            <a:pPr marL="225425" indent="-225425" algn="l">
              <a:buFont typeface="Arial" panose="020B0604020202020204" pitchFamily="34" charset="0"/>
              <a:buChar char="•"/>
            </a:pPr>
            <a:r>
              <a:rPr lang="en-US" dirty="0" smtClean="0"/>
              <a:t>Average depth (Volume/Area)</a:t>
            </a:r>
          </a:p>
          <a:p>
            <a:pPr marL="225425" indent="-225425" algn="l">
              <a:buFont typeface="Arial" panose="020B0604020202020204" pitchFamily="34" charset="0"/>
              <a:buChar char="•"/>
            </a:pPr>
            <a:r>
              <a:rPr lang="en-US" dirty="0" smtClean="0"/>
              <a:t>Max. depth</a:t>
            </a:r>
          </a:p>
        </p:txBody>
      </p:sp>
    </p:spTree>
    <p:extLst>
      <p:ext uri="{BB962C8B-B14F-4D97-AF65-F5344CB8AC3E}">
        <p14:creationId xmlns:p14="http://schemas.microsoft.com/office/powerpoint/2010/main" val="31553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1" grpId="0" animBg="1"/>
      <p:bldP spid="12" grpId="0" animBg="1"/>
      <p:bldP spid="19" grpId="0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1591"/>
          </a:xfrm>
        </p:spPr>
        <p:txBody>
          <a:bodyPr/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pic>
        <p:nvPicPr>
          <p:cNvPr id="4" name="Picture 3" descr="P:\Native Fish\Research\Oregon Chub\CHUB14\Miscellaneous\Baumann Slough 201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6881" r="8403" b="6696"/>
          <a:stretch/>
        </p:blipFill>
        <p:spPr bwMode="auto">
          <a:xfrm>
            <a:off x="152400" y="991591"/>
            <a:ext cx="4267200" cy="574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2270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3" name="Title 1"/>
          <p:cNvSpPr txBox="1">
            <a:spLocks/>
          </p:cNvSpPr>
          <p:nvPr/>
        </p:nvSpPr>
        <p:spPr>
          <a:xfrm>
            <a:off x="4572000" y="1009650"/>
            <a:ext cx="4495800" cy="24193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Convert TIN map to raster grid</a:t>
            </a:r>
          </a:p>
          <a:p>
            <a:pPr algn="l"/>
            <a:endParaRPr lang="en-US" sz="1000" dirty="0"/>
          </a:p>
          <a:p>
            <a:pPr algn="l"/>
            <a:r>
              <a:rPr lang="en-US" sz="3600" dirty="0" smtClean="0"/>
              <a:t>Each cell 0.1 m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, and contains elevation data</a:t>
            </a:r>
          </a:p>
        </p:txBody>
      </p:sp>
      <p:pic>
        <p:nvPicPr>
          <p:cNvPr id="3294" name="Picture 3" descr="C:\Users\bangsb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80" y="4100513"/>
            <a:ext cx="2687040" cy="20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5" name="TextBox 3294"/>
          <p:cNvSpPr txBox="1"/>
          <p:nvPr/>
        </p:nvSpPr>
        <p:spPr>
          <a:xfrm>
            <a:off x="5562600" y="432649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-2.5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96" name="TextBox 3295"/>
          <p:cNvSpPr txBox="1"/>
          <p:nvPr/>
        </p:nvSpPr>
        <p:spPr>
          <a:xfrm>
            <a:off x="6172200" y="4319111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-2.1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97" name="TextBox 3296"/>
          <p:cNvSpPr txBox="1"/>
          <p:nvPr/>
        </p:nvSpPr>
        <p:spPr>
          <a:xfrm>
            <a:off x="6871545" y="4319111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-1.6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98" name="TextBox 3297"/>
          <p:cNvSpPr txBox="1"/>
          <p:nvPr/>
        </p:nvSpPr>
        <p:spPr>
          <a:xfrm>
            <a:off x="7559880" y="432649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-1.1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99" name="TextBox 3298"/>
          <p:cNvSpPr txBox="1"/>
          <p:nvPr/>
        </p:nvSpPr>
        <p:spPr>
          <a:xfrm>
            <a:off x="7554375" y="495169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-2.1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0" name="TextBox 3299"/>
          <p:cNvSpPr txBox="1"/>
          <p:nvPr/>
        </p:nvSpPr>
        <p:spPr>
          <a:xfrm>
            <a:off x="6839445" y="495169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-1.8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1" name="TextBox 3300"/>
          <p:cNvSpPr txBox="1"/>
          <p:nvPr/>
        </p:nvSpPr>
        <p:spPr>
          <a:xfrm>
            <a:off x="5570857" y="495169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-2.3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2" name="TextBox 3301"/>
          <p:cNvSpPr txBox="1"/>
          <p:nvPr/>
        </p:nvSpPr>
        <p:spPr>
          <a:xfrm>
            <a:off x="6172199" y="495990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-1.9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3" name="TextBox 3302"/>
          <p:cNvSpPr txBox="1"/>
          <p:nvPr/>
        </p:nvSpPr>
        <p:spPr>
          <a:xfrm>
            <a:off x="7564950" y="56388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-0.9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4" name="TextBox 3303"/>
          <p:cNvSpPr txBox="1"/>
          <p:nvPr/>
        </p:nvSpPr>
        <p:spPr>
          <a:xfrm>
            <a:off x="6850020" y="56388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-1.3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5" name="TextBox 3304"/>
          <p:cNvSpPr txBox="1"/>
          <p:nvPr/>
        </p:nvSpPr>
        <p:spPr>
          <a:xfrm>
            <a:off x="5581432" y="56388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-0.5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06" name="TextBox 3305"/>
          <p:cNvSpPr txBox="1"/>
          <p:nvPr/>
        </p:nvSpPr>
        <p:spPr>
          <a:xfrm>
            <a:off x="6182774" y="564701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-1.0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5661192"/>
            <a:ext cx="25908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Grid is not to scale!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3" grpId="0" animBg="1"/>
      <p:bldP spid="3295" grpId="0"/>
      <p:bldP spid="3296" grpId="0"/>
      <p:bldP spid="3297" grpId="0"/>
      <p:bldP spid="3298" grpId="0"/>
      <p:bldP spid="3299" grpId="0"/>
      <p:bldP spid="3300" grpId="0"/>
      <p:bldP spid="3301" grpId="0"/>
      <p:bldP spid="3302" grpId="0"/>
      <p:bldP spid="3303" grpId="0"/>
      <p:bldP spid="3304" grpId="0"/>
      <p:bldP spid="3305" grpId="0"/>
      <p:bldP spid="330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972972"/>
            <a:ext cx="8199437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05400" y="1371600"/>
            <a:ext cx="0" cy="31242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5809697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terrace – shallow end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5828802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 depth – deep end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19200" y="5029200"/>
            <a:ext cx="2286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772400" y="5029201"/>
            <a:ext cx="228600" cy="79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45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974056"/>
            <a:ext cx="8199437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05400" y="1371600"/>
            <a:ext cx="0" cy="31242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5809697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terrace – shallow end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5828802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 depth – deep end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19200" y="5029200"/>
            <a:ext cx="2286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772400" y="5029201"/>
            <a:ext cx="228600" cy="79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05400" y="3581400"/>
            <a:ext cx="3200400" cy="914400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974648"/>
            <a:ext cx="8199437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05400" y="3581400"/>
            <a:ext cx="3200400" cy="914400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solidFill>
            <a:schemeClr val="bg2"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Quick Oregon Chub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114799"/>
          </a:xfrm>
          <a:solidFill>
            <a:schemeClr val="bg2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Proposed delisting: Feb. 2014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Final delisting: Feb. 17, 2015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Post-delisting monitoring</a:t>
            </a:r>
          </a:p>
          <a:p>
            <a:pPr lvl="1">
              <a:spcBef>
                <a:spcPct val="0"/>
              </a:spcBef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Nine year period</a:t>
            </a:r>
          </a:p>
          <a:p>
            <a:pPr lvl="1">
              <a:spcBef>
                <a:spcPct val="0"/>
              </a:spcBef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Track distribution, abundance, and monitor threats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06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979967"/>
            <a:ext cx="8199437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3581400"/>
            <a:ext cx="3276600" cy="914400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3447"/>
            <a:ext cx="41148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2" y="847097"/>
            <a:ext cx="410845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62" y="3514967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4966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438400" y="2438400"/>
            <a:ext cx="17526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86600" y="1349987"/>
            <a:ext cx="1524000" cy="1752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467601" y="4673106"/>
            <a:ext cx="1171464" cy="9906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743200" y="4536588"/>
            <a:ext cx="1447800" cy="12191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6075604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Detect change in area and volume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3447"/>
            <a:ext cx="41148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2" y="847097"/>
            <a:ext cx="410845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62" y="3514967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4966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438400" y="2438400"/>
            <a:ext cx="17526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86600" y="1349987"/>
            <a:ext cx="1524000" cy="1752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467601" y="4673106"/>
            <a:ext cx="1171464" cy="9906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743200" y="4536588"/>
            <a:ext cx="1447800" cy="12191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3439633"/>
            <a:ext cx="4419600" cy="27432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57058" y="762000"/>
            <a:ext cx="4419600" cy="54864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724400" y="1057053"/>
            <a:ext cx="3634563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High initial sedimentation, slow scouring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3447"/>
            <a:ext cx="41148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2" y="847097"/>
            <a:ext cx="410845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62" y="3514967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4966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438400" y="2438400"/>
            <a:ext cx="17526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86600" y="1349987"/>
            <a:ext cx="1524000" cy="1752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467601" y="4673106"/>
            <a:ext cx="1171464" cy="9906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743200" y="4536588"/>
            <a:ext cx="1447800" cy="12191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95800" y="3505200"/>
            <a:ext cx="4419600" cy="27432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" y="771767"/>
            <a:ext cx="4419600" cy="27432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05400" y="4506421"/>
            <a:ext cx="29337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Sedimentation</a:t>
            </a:r>
            <a:endParaRPr lang="en-US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2500" y="1600200"/>
            <a:ext cx="2667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Gradual scour</a:t>
            </a:r>
            <a:endParaRPr lang="en-US" b="1" dirty="0"/>
          </a:p>
        </p:txBody>
      </p:sp>
      <p:cxnSp>
        <p:nvCxnSpPr>
          <p:cNvPr id="5" name="Straight Arrow Connector 4"/>
          <p:cNvCxnSpPr>
            <a:stCxn id="25" idx="1"/>
          </p:cNvCxnSpPr>
          <p:nvPr/>
        </p:nvCxnSpPr>
        <p:spPr>
          <a:xfrm flipH="1">
            <a:off x="4660602" y="4826302"/>
            <a:ext cx="444798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53297" y="1920081"/>
            <a:ext cx="545802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9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Depth frequency analysis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3447"/>
            <a:ext cx="41148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02" y="847097"/>
            <a:ext cx="410845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62" y="3514967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4966"/>
            <a:ext cx="41148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438400" y="2438400"/>
            <a:ext cx="17526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86600" y="1349987"/>
            <a:ext cx="1524000" cy="1752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467601" y="4673106"/>
            <a:ext cx="1171464" cy="9906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743200" y="4536588"/>
            <a:ext cx="1447800" cy="12191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64662" y="703521"/>
            <a:ext cx="4419600" cy="27432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" y="771766"/>
            <a:ext cx="4419600" cy="530383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93404" y="3514967"/>
            <a:ext cx="4178596" cy="2560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700" b="1" dirty="0" smtClean="0"/>
              <a:t>Mixed bag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b="1" dirty="0" smtClean="0"/>
              <a:t>Initial sedimentation low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500" b="1" dirty="0" smtClean="0"/>
              <a:t>Some scour 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0320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Habitat at average summer depth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232383"/>
              </p:ext>
            </p:extLst>
          </p:nvPr>
        </p:nvGraphicFramePr>
        <p:xfrm>
          <a:off x="585120" y="1524000"/>
          <a:ext cx="7973759" cy="225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36"/>
                <a:gridCol w="865439"/>
                <a:gridCol w="865439"/>
                <a:gridCol w="865439"/>
                <a:gridCol w="865439"/>
                <a:gridCol w="46706"/>
                <a:gridCol w="908883"/>
                <a:gridCol w="865439"/>
                <a:gridCol w="865439"/>
              </a:tblGrid>
              <a:tr h="299224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Area (m</a:t>
                      </a:r>
                      <a:r>
                        <a:rPr lang="en-US" sz="2400" u="none" strike="noStrike" baseline="30000" dirty="0">
                          <a:effectLst/>
                        </a:rPr>
                        <a:t>2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Volume (m</a:t>
                      </a:r>
                      <a:r>
                        <a:rPr lang="en-US" sz="2400" u="none" strike="noStrike" baseline="30000" dirty="0">
                          <a:effectLst/>
                        </a:rPr>
                        <a:t>3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Location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8738" indent="-58738" algn="r" fontAlgn="b">
                        <a:tabLst>
                          <a:tab pos="344488" algn="l"/>
                        </a:tabLst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Baumann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2400" u="none" strike="noStrike" dirty="0" smtClean="0">
                          <a:effectLst/>
                        </a:rPr>
                        <a:t>1,344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104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757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Simpson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868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Brewer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1,177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611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153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82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Fall Cr. Conf.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5428" y="38862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In 2013: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62% reduction in wetted area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66% </a:t>
            </a:r>
            <a:r>
              <a:rPr lang="en-US" sz="3200" dirty="0"/>
              <a:t>reduction in water </a:t>
            </a:r>
            <a:r>
              <a:rPr lang="en-US" sz="3200" dirty="0" smtClean="0"/>
              <a:t>volume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3 locations area and vol. reduced, 1 greater</a:t>
            </a:r>
          </a:p>
        </p:txBody>
      </p:sp>
    </p:spTree>
    <p:extLst>
      <p:ext uri="{BB962C8B-B14F-4D97-AF65-F5344CB8AC3E}">
        <p14:creationId xmlns:p14="http://schemas.microsoft.com/office/powerpoint/2010/main" val="26208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Differences: 2012 and 2013 Drawdown</a:t>
            </a:r>
            <a:endParaRPr lang="en-US" dirty="0"/>
          </a:p>
        </p:txBody>
      </p:sp>
      <p:pic>
        <p:nvPicPr>
          <p:cNvPr id="4" name="Picture 2" descr="P:\Native Fish\Research\Oregon Chub\Photos\Chub pictures 2012\Fall Creek drawdown\IMGP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39950"/>
            <a:ext cx="4144333" cy="31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:\Native Fish\Research\Oregon Chub\Photos\Chub pictures 2013\chubbing on ice!\IMGP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539950"/>
            <a:ext cx="4144333" cy="31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799" y="4800600"/>
            <a:ext cx="4267201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2012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High flow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Lots of silt/sand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No big flow events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8199" y="4800600"/>
            <a:ext cx="4267201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2013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Lower flow, frozen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Less silt/sand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High flows following</a:t>
            </a:r>
          </a:p>
        </p:txBody>
      </p:sp>
    </p:spTree>
    <p:extLst>
      <p:ext uri="{BB962C8B-B14F-4D97-AF65-F5344CB8AC3E}">
        <p14:creationId xmlns:p14="http://schemas.microsoft.com/office/powerpoint/2010/main" val="155594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Native Fish\Research\Oregon Chub\Photos\Chub pictures 2013\chubbing on ice!\IMGP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4" y="0"/>
            <a:ext cx="9163493" cy="687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Native Fish\Research\Oregon Chub\Photos\Chub pictures 2013\chubbing on ice!\IMGP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Habitat at average summer depth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331719"/>
              </p:ext>
            </p:extLst>
          </p:nvPr>
        </p:nvGraphicFramePr>
        <p:xfrm>
          <a:off x="585120" y="1524000"/>
          <a:ext cx="7973759" cy="225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36"/>
                <a:gridCol w="865439"/>
                <a:gridCol w="865439"/>
                <a:gridCol w="865439"/>
                <a:gridCol w="865439"/>
                <a:gridCol w="46706"/>
                <a:gridCol w="908883"/>
                <a:gridCol w="865439"/>
                <a:gridCol w="865439"/>
              </a:tblGrid>
              <a:tr h="299224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Area (m</a:t>
                      </a:r>
                      <a:r>
                        <a:rPr lang="en-US" sz="2400" u="none" strike="noStrike" baseline="30000" dirty="0">
                          <a:effectLst/>
                        </a:rPr>
                        <a:t>2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Volume (m</a:t>
                      </a:r>
                      <a:r>
                        <a:rPr lang="en-US" sz="2400" u="none" strike="noStrike" baseline="30000" dirty="0">
                          <a:effectLst/>
                        </a:rPr>
                        <a:t>3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Location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8738" indent="-58738" algn="r" fontAlgn="b">
                        <a:tabLst>
                          <a:tab pos="344488" algn="l"/>
                        </a:tabLst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Baumann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2400" u="none" strike="noStrike" dirty="0" smtClean="0">
                          <a:effectLst/>
                        </a:rPr>
                        <a:t>1,344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104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757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Simpson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868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smtClean="0">
                          <a:effectLst/>
                        </a:rPr>
                        <a:t>Brewer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1,177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611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153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82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Fall Cr. Conf.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5428" y="38862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Compared to 2013, in 2014: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1% reduction in wetted area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30</a:t>
            </a:r>
            <a:r>
              <a:rPr lang="en-US" sz="3200" dirty="0"/>
              <a:t>% increase in water volume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+mj-lt"/>
                <a:ea typeface="+mj-ea"/>
                <a:cs typeface="+mj-cs"/>
              </a:rPr>
              <a:t>Thalweg</a:t>
            </a:r>
            <a:endParaRPr lang="en-US" sz="3200" dirty="0" smtClean="0">
              <a:latin typeface="+mj-lt"/>
              <a:ea typeface="+mj-ea"/>
              <a:cs typeface="+mj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Still high sediment, compared to 2012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55428" y="2590800"/>
            <a:ext cx="8307572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solidFill>
            <a:schemeClr val="bg2"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Quick Oregon Chub Updates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371600"/>
            <a:ext cx="8229600" cy="205740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OPB Oregon Field Guide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Feb. 26 at 8:30 PM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Army Corp’s Greg Taylor interview</a:t>
            </a:r>
          </a:p>
        </p:txBody>
      </p:sp>
    </p:spTree>
    <p:extLst>
      <p:ext uri="{BB962C8B-B14F-4D97-AF65-F5344CB8AC3E}">
        <p14:creationId xmlns:p14="http://schemas.microsoft.com/office/powerpoint/2010/main" val="32872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Area and vol. greater at one location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245412"/>
              </p:ext>
            </p:extLst>
          </p:nvPr>
        </p:nvGraphicFramePr>
        <p:xfrm>
          <a:off x="457200" y="1524000"/>
          <a:ext cx="8229600" cy="225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3787"/>
                <a:gridCol w="1324462"/>
                <a:gridCol w="1324462"/>
                <a:gridCol w="137965"/>
                <a:gridCol w="1324462"/>
                <a:gridCol w="1324462"/>
              </a:tblGrid>
              <a:tr h="299224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Area (m</a:t>
                      </a:r>
                      <a:r>
                        <a:rPr lang="en-US" sz="2400" u="none" strike="noStrike" baseline="30000" dirty="0">
                          <a:effectLst/>
                        </a:rPr>
                        <a:t>2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Volume (m</a:t>
                      </a:r>
                      <a:r>
                        <a:rPr lang="en-US" sz="2400" u="none" strike="noStrike" baseline="30000" dirty="0">
                          <a:effectLst/>
                        </a:rPr>
                        <a:t>3</a:t>
                      </a:r>
                      <a:r>
                        <a:rPr lang="en-US" sz="2400" u="none" strike="noStrike" dirty="0">
                          <a:effectLst/>
                        </a:rPr>
                        <a:t>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Location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2013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Baumann Slough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2,960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Simpson Slough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151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Brewer Slough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484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169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6019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Fall Cr. Conf. Slough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1,093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57200" y="3962400"/>
            <a:ext cx="82296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Combined: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66% reduction in wetted area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/>
              <a:t>78% reduction in water volume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038600" y="2667000"/>
            <a:ext cx="47244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" y="1295400"/>
            <a:ext cx="8610600" cy="5105400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P:\Native Fish\Research\Oregon Chub\CHUB14\Miscellaneous\Simpson Slough Bathymetry 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6610" r="8689" b="6640"/>
          <a:stretch/>
        </p:blipFill>
        <p:spPr bwMode="auto">
          <a:xfrm>
            <a:off x="457200" y="1291763"/>
            <a:ext cx="3178126" cy="43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P:\Native Fish\Research\Oregon Chub\CHUB14\Miscellaneous\Simpson Slough Bathymetry 1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6610" r="8401" b="6640"/>
          <a:stretch/>
        </p:blipFill>
        <p:spPr bwMode="auto">
          <a:xfrm>
            <a:off x="3805644" y="1295400"/>
            <a:ext cx="3204756" cy="441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143000" y="1524000"/>
            <a:ext cx="12192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72000" y="1531088"/>
            <a:ext cx="12192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939784" y="3124200"/>
            <a:ext cx="12192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24000" y="3083382"/>
            <a:ext cx="12192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21438" y="1545192"/>
            <a:ext cx="21314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Sedimentation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045842" y="3205089"/>
            <a:ext cx="21314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Scour</a:t>
            </a:r>
          </a:p>
        </p:txBody>
      </p:sp>
      <p:sp>
        <p:nvSpPr>
          <p:cNvPr id="22" name="Right Arrow 21"/>
          <p:cNvSpPr/>
          <p:nvPr/>
        </p:nvSpPr>
        <p:spPr>
          <a:xfrm flipH="1">
            <a:off x="5915247" y="1588626"/>
            <a:ext cx="1143000" cy="484632"/>
          </a:xfrm>
          <a:prstGeom prst="rightArrow">
            <a:avLst>
              <a:gd name="adj1" fmla="val 19285"/>
              <a:gd name="adj2" fmla="val 5000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flipH="1">
            <a:off x="6400800" y="3260166"/>
            <a:ext cx="1143000" cy="484632"/>
          </a:xfrm>
          <a:prstGeom prst="rightArrow">
            <a:avLst>
              <a:gd name="adj1" fmla="val 19285"/>
              <a:gd name="adj2" fmla="val 5000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400" y="5709565"/>
            <a:ext cx="8229600" cy="996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Increase in wetted area and volume</a:t>
            </a:r>
          </a:p>
          <a:p>
            <a:pPr algn="l"/>
            <a:r>
              <a:rPr lang="en-US" dirty="0" smtClean="0"/>
              <a:t>Scour mid-site greater than sedimentation volume near mouth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9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P:\Native Fish\Research\Oregon Chub\Photos\Chub pictures 2012\Baumann Slough 3 - mou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28600" y="228600"/>
            <a:ext cx="3733800" cy="38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Baumann slough 7/19/2012: 152 </a:t>
            </a:r>
            <a:r>
              <a:rPr lang="en-US" sz="1800" dirty="0" err="1" smtClean="0"/>
              <a:t>cfs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834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Native Fish\Research\Oregon Chub\CHUB13\USFWS\Field Sampling\photos\Bauman Slough (remapping)\Bauman Slough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28600" y="228600"/>
            <a:ext cx="3657600" cy="38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Baumann slough 4/2/2013: 68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Native Fish\Research\Oregon Chub\Photos\Chub pictures 2013\Bauman Slough (remapping)\Bauman Slou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28600" y="228600"/>
            <a:ext cx="3657600" cy="38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Baumann slough 4/2/2013: 68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Fish results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947299"/>
              </p:ext>
            </p:extLst>
          </p:nvPr>
        </p:nvGraphicFramePr>
        <p:xfrm>
          <a:off x="304800" y="1096962"/>
          <a:ext cx="8535473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624"/>
                <a:gridCol w="675262"/>
                <a:gridCol w="724671"/>
                <a:gridCol w="757611"/>
                <a:gridCol w="679379"/>
                <a:gridCol w="1070537"/>
                <a:gridCol w="952460"/>
                <a:gridCol w="533400"/>
                <a:gridCol w="762000"/>
                <a:gridCol w="762000"/>
                <a:gridCol w="685800"/>
                <a:gridCol w="454729"/>
              </a:tblGrid>
              <a:tr h="401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Year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Oregon chub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Redside</a:t>
                      </a:r>
                      <a:r>
                        <a:rPr lang="en-US" sz="1600" u="none" strike="noStrike" dirty="0">
                          <a:effectLst/>
                        </a:rPr>
                        <a:t> shiner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Speckled dace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 smtClean="0">
                          <a:effectLst/>
                        </a:rPr>
                        <a:t>Sculpin</a:t>
                      </a:r>
                      <a:endParaRPr lang="en-US" sz="16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Spp.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Northern </a:t>
                      </a:r>
                      <a:r>
                        <a:rPr lang="en-US" sz="1600" u="none" strike="noStrike" dirty="0" err="1">
                          <a:effectLst/>
                        </a:rPr>
                        <a:t>pikeminnow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Largescale</a:t>
                      </a:r>
                      <a:r>
                        <a:rPr lang="en-US" sz="1600" u="none" strike="noStrike" dirty="0">
                          <a:effectLst/>
                        </a:rPr>
                        <a:t> sucker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Sand roller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Rainbow trout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Brown bullhead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Bluegill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2012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665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95177" y="24384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10 species encountered; Oregon chub observed at each location</a:t>
            </a:r>
            <a:endParaRPr lang="en-US" sz="1000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2013: nearly 80% reduction from 2012 </a:t>
            </a:r>
            <a:r>
              <a:rPr lang="en-US" sz="3200" dirty="0"/>
              <a:t>abundance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2014: </a:t>
            </a:r>
            <a:r>
              <a:rPr lang="en-US" sz="3200" dirty="0" smtClean="0"/>
              <a:t>rebound?</a:t>
            </a:r>
            <a:endParaRPr lang="en-US" sz="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dirty="0"/>
              <a:t>Nonnative species present, but in low abundance</a:t>
            </a:r>
          </a:p>
        </p:txBody>
      </p:sp>
    </p:spTree>
    <p:extLst>
      <p:ext uri="{BB962C8B-B14F-4D97-AF65-F5344CB8AC3E}">
        <p14:creationId xmlns:p14="http://schemas.microsoft.com/office/powerpoint/2010/main" val="396221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Native Fish\Research\Oregon Chub\Photos\Chub pictures 2012\Fall Creek Confluence Slough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Conclusions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79" y="1524000"/>
            <a:ext cx="8229600" cy="3429000"/>
          </a:xfrm>
          <a:solidFill>
            <a:schemeClr val="bg2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Concerns:</a:t>
            </a:r>
          </a:p>
          <a:p>
            <a:pPr lvl="1"/>
            <a:r>
              <a:rPr lang="en-US" dirty="0" smtClean="0"/>
              <a:t>Sedimentation has severely reduced the off-channel habitat downstream of Fall Creek Reservoir</a:t>
            </a:r>
          </a:p>
          <a:p>
            <a:pPr lvl="1"/>
            <a:r>
              <a:rPr lang="en-US" dirty="0" smtClean="0"/>
              <a:t>Current managed maximum flows may not have energy required to move fine sediment from floodplain sites.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058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Native Fish\Research\Oregon Chub\Photos\Chub pictures 2012\Fall Creek Confluence Slough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Conclusions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352800"/>
          </a:xfrm>
          <a:solidFill>
            <a:schemeClr val="bg2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Recommendations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Seek alternate management</a:t>
            </a:r>
          </a:p>
          <a:p>
            <a:pPr lvl="2"/>
            <a:r>
              <a:rPr lang="en-US" dirty="0" smtClean="0"/>
              <a:t>Completing the drawdown during low flow periods</a:t>
            </a:r>
          </a:p>
          <a:p>
            <a:pPr lvl="2"/>
            <a:r>
              <a:rPr lang="en-US" dirty="0" smtClean="0"/>
              <a:t>Draw down the reservoir, but not to run of the river</a:t>
            </a:r>
          </a:p>
          <a:p>
            <a:pPr lvl="1"/>
            <a:r>
              <a:rPr lang="en-US" dirty="0" smtClean="0"/>
              <a:t>Okay for Fall Creek, would significantly impact habitats in other </a:t>
            </a:r>
            <a:r>
              <a:rPr lang="en-US" dirty="0" err="1" smtClean="0"/>
              <a:t>subbasins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Native Fish\Research\Oregon Chub\Photos\Chub pictures 2012\Fall Creek Confluence Slough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Future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Continue to monitor changes in bathymetry at Fall Creek locations</a:t>
            </a:r>
          </a:p>
          <a:p>
            <a:pPr lvl="1"/>
            <a:r>
              <a:rPr lang="en-US" dirty="0" smtClean="0"/>
              <a:t>Determine long term effect on fish assemblage</a:t>
            </a:r>
          </a:p>
          <a:p>
            <a:pPr lvl="1"/>
            <a:r>
              <a:rPr lang="en-US" dirty="0" smtClean="0"/>
              <a:t>Determine best flow regime for managing this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Native Fish\Research\Oregon Chub\Photos\Chub pictures 2012\Fall Creek Confluence Slough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2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bangsb\Desktop\Fall Creek drawdown\IMGP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>
              <a:lumMod val="95000"/>
              <a:alpha val="75000"/>
            </a:schemeClr>
          </a:solidFill>
        </p:spPr>
        <p:txBody>
          <a:bodyPr/>
          <a:lstStyle/>
          <a:p>
            <a:r>
              <a:rPr lang="en-US" dirty="0" smtClean="0"/>
              <a:t>Fall Creek Drawdown Study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47244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236538" marR="0" lvl="0" indent="-236538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ACOE experimenting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 reservoir drawdown (run of river operation)</a:t>
            </a:r>
          </a:p>
          <a:p>
            <a:pPr marL="236538" marR="0" lvl="0" indent="-236538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Facilitate downstream movement of juvenile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salmonids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693738" lvl="1" indent="-236538">
              <a:spcBef>
                <a:spcPct val="0"/>
              </a:spcBef>
              <a:buFont typeface="Arial" pitchFamily="34" charset="0"/>
              <a:buChar char="•"/>
            </a:pPr>
            <a:r>
              <a:rPr lang="en-US" sz="3600" noProof="0" dirty="0" smtClean="0">
                <a:latin typeface="+mj-lt"/>
                <a:ea typeface="+mj-ea"/>
                <a:cs typeface="+mj-cs"/>
              </a:rPr>
              <a:t>Economical alternative</a:t>
            </a:r>
          </a:p>
          <a:p>
            <a:pPr marL="236538" lvl="1" indent="-236538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Huge sediment load enters river downstream as new channel carved into reservoir bed </a:t>
            </a:r>
          </a:p>
        </p:txBody>
      </p:sp>
    </p:spTree>
    <p:extLst>
      <p:ext uri="{BB962C8B-B14F-4D97-AF65-F5344CB8AC3E}">
        <p14:creationId xmlns:p14="http://schemas.microsoft.com/office/powerpoint/2010/main" val="406950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P:\Native Fish\Research\Oregon Chub\Photos\Chub pictures 2012\Baumann Slough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>
              <a:lumMod val="95000"/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Fall Creek Drawdown Study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47800"/>
            <a:ext cx="8229600" cy="13716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36538" lvl="0" indent="-236538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Concerns about effects of Fall Creek Drawdown on off-channel habitats and fish communities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P:\Native Fish\Research\Oregon Chub\Photos\Chub pictures 2012\Baumann Slough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>
              <a:lumMod val="95000"/>
              <a:alpha val="60000"/>
            </a:schemeClr>
          </a:solidFill>
        </p:spPr>
        <p:txBody>
          <a:bodyPr/>
          <a:lstStyle/>
          <a:p>
            <a:r>
              <a:rPr lang="en-US" dirty="0" smtClean="0"/>
              <a:t>Fall Creek Drawdown Study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47800"/>
            <a:ext cx="8229600" cy="27432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36538" lvl="0" indent="-236538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Monitor changes related to Fall Creek Reservoir drawdown</a:t>
            </a:r>
          </a:p>
          <a:p>
            <a:pPr marL="693738" lvl="1" indent="-236538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Habitat, fish assemblage</a:t>
            </a:r>
          </a:p>
          <a:p>
            <a:pPr marL="236538" marR="0" lvl="0" indent="-236538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Selected 4 sites to study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 Floodplain Study methods</a:t>
            </a:r>
          </a:p>
        </p:txBody>
      </p:sp>
    </p:spTree>
    <p:extLst>
      <p:ext uri="{BB962C8B-B14F-4D97-AF65-F5344CB8AC3E}">
        <p14:creationId xmlns:p14="http://schemas.microsoft.com/office/powerpoint/2010/main" val="3648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ig Island - 6-09 - peizometer installation -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3657600"/>
          </a:xfrm>
          <a:solidFill>
            <a:srgbClr val="C0C0C0">
              <a:alpha val="70195"/>
            </a:srgbClr>
          </a:solidFill>
        </p:spPr>
        <p:txBody>
          <a:bodyPr>
            <a:normAutofit/>
          </a:bodyPr>
          <a:lstStyle/>
          <a:p>
            <a:pPr marL="514350" indent="-514350" eaLnBrk="1" hangingPunct="1">
              <a:buClr>
                <a:srgbClr val="000000"/>
              </a:buClr>
              <a:buFontTx/>
              <a:buAutoNum type="arabicParenR"/>
            </a:pPr>
            <a:r>
              <a:rPr kumimoji="1" lang="en-US" b="1" dirty="0" smtClean="0">
                <a:solidFill>
                  <a:srgbClr val="000000"/>
                </a:solidFill>
              </a:rPr>
              <a:t>Monitor water levels</a:t>
            </a:r>
          </a:p>
          <a:p>
            <a:pPr marL="514350" indent="-514350" eaLnBrk="1" hangingPunct="1">
              <a:buClr>
                <a:srgbClr val="000000"/>
              </a:buClr>
              <a:buFontTx/>
              <a:buAutoNum type="arabicParenR"/>
            </a:pPr>
            <a:endParaRPr kumimoji="1" lang="en-US" sz="1600" b="1" dirty="0" smtClean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FontTx/>
              <a:buNone/>
            </a:pPr>
            <a:r>
              <a:rPr kumimoji="1" lang="en-US" b="1" dirty="0" smtClean="0">
                <a:solidFill>
                  <a:srgbClr val="000000"/>
                </a:solidFill>
              </a:rPr>
              <a:t>2) Monitor temperatures </a:t>
            </a:r>
          </a:p>
          <a:p>
            <a:pPr eaLnBrk="1" hangingPunct="1">
              <a:buClr>
                <a:srgbClr val="000000"/>
              </a:buClr>
              <a:buFontTx/>
              <a:buNone/>
            </a:pPr>
            <a:endParaRPr kumimoji="1" lang="en-US" sz="1600" b="1" dirty="0" smtClean="0">
              <a:solidFill>
                <a:srgbClr val="000000"/>
              </a:solidFill>
            </a:endParaRPr>
          </a:p>
          <a:p>
            <a:pPr marL="346075" indent="-346075">
              <a:lnSpc>
                <a:spcPct val="80000"/>
              </a:lnSpc>
              <a:buClr>
                <a:srgbClr val="000000"/>
              </a:buClr>
              <a:buNone/>
              <a:tabLst>
                <a:tab pos="63500" algn="l"/>
              </a:tabLst>
            </a:pPr>
            <a:r>
              <a:rPr kumimoji="1" lang="en-US" sz="2800" b="1" dirty="0" smtClean="0">
                <a:solidFill>
                  <a:srgbClr val="000000"/>
                </a:solidFill>
              </a:rPr>
              <a:t>3) </a:t>
            </a:r>
            <a:r>
              <a:rPr kumimoji="1" lang="en-US" b="1" dirty="0" smtClean="0">
                <a:solidFill>
                  <a:srgbClr val="000000"/>
                </a:solidFill>
              </a:rPr>
              <a:t>Determine the relationships between water levels and habitat availability (pond volume) </a:t>
            </a:r>
          </a:p>
          <a:p>
            <a:pPr marL="346075" indent="-346075">
              <a:lnSpc>
                <a:spcPct val="80000"/>
              </a:lnSpc>
              <a:buClr>
                <a:srgbClr val="000000"/>
              </a:buClr>
              <a:buNone/>
              <a:tabLst>
                <a:tab pos="63500" algn="l"/>
              </a:tabLst>
            </a:pPr>
            <a:r>
              <a:rPr kumimoji="1" lang="en-US" sz="1600" b="1" dirty="0" smtClean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Clr>
                <a:srgbClr val="000000"/>
              </a:buClr>
              <a:buNone/>
            </a:pPr>
            <a:r>
              <a:rPr kumimoji="1" lang="en-US" b="1" dirty="0" smtClean="0">
                <a:solidFill>
                  <a:srgbClr val="000000"/>
                </a:solidFill>
              </a:rPr>
              <a:t>4) Identify the points of hydrologic connection</a:t>
            </a:r>
          </a:p>
          <a:p>
            <a:pPr marL="457200" lvl="1" indent="-331788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63500" algn="l"/>
              </a:tabLst>
            </a:pPr>
            <a:endParaRPr kumimoji="1" lang="en-US" dirty="0" smtClean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buNone/>
            </a:pPr>
            <a:endParaRPr kumimoji="1"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solidFill>
            <a:srgbClr val="C0C0C0">
              <a:alpha val="70195"/>
            </a:srgb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rgbClr val="000000"/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5649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68362"/>
            <a:ext cx="8534400" cy="2865438"/>
          </a:xfrm>
          <a:solidFill>
            <a:srgbClr val="C0C0C0">
              <a:alpha val="70195"/>
            </a:srgbClr>
          </a:solidFill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None/>
            </a:pPr>
            <a:r>
              <a:rPr kumimoji="1" lang="en-US" b="1" dirty="0">
                <a:solidFill>
                  <a:srgbClr val="000000"/>
                </a:solidFill>
              </a:rPr>
              <a:t>5) </a:t>
            </a:r>
            <a:r>
              <a:rPr kumimoji="1" lang="en-US" b="1" dirty="0" smtClean="0">
                <a:solidFill>
                  <a:srgbClr val="000000"/>
                </a:solidFill>
              </a:rPr>
              <a:t>Determine changes in substrate</a:t>
            </a:r>
            <a:endParaRPr kumimoji="1" lang="en-US" b="1" dirty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buFontTx/>
              <a:buChar char="•"/>
            </a:pPr>
            <a:r>
              <a:rPr kumimoji="1" lang="en-US" dirty="0" smtClean="0">
                <a:solidFill>
                  <a:srgbClr val="000000"/>
                </a:solidFill>
              </a:rPr>
              <a:t>Remap bathymetry</a:t>
            </a:r>
            <a:endParaRPr kumimoji="1" lang="en-US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0000"/>
              </a:buClr>
              <a:buFontTx/>
              <a:buNone/>
            </a:pPr>
            <a:r>
              <a:rPr kumimoji="1" lang="en-US" b="1" dirty="0" smtClean="0">
                <a:solidFill>
                  <a:srgbClr val="000000"/>
                </a:solidFill>
              </a:rPr>
              <a:t>6) Describe Fish Assemblages</a:t>
            </a:r>
          </a:p>
          <a:p>
            <a:pPr lvl="1" eaLnBrk="1" hangingPunct="1">
              <a:buClr>
                <a:srgbClr val="000000"/>
              </a:buClr>
              <a:buFontTx/>
              <a:buChar char="•"/>
            </a:pPr>
            <a:r>
              <a:rPr kumimoji="1" lang="en-US" dirty="0" smtClean="0">
                <a:solidFill>
                  <a:srgbClr val="000000"/>
                </a:solidFill>
              </a:rPr>
              <a:t>Describe composition of fish assemblages (species diversity and abundance), natives vs. non-natives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639762"/>
          </a:xfrm>
          <a:solidFill>
            <a:srgbClr val="C0C0C0">
              <a:alpha val="70195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00"/>
                </a:solidFill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36230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IMGP04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04800" y="304800"/>
            <a:ext cx="8458200" cy="792163"/>
          </a:xfrm>
          <a:prstGeom prst="rect">
            <a:avLst/>
          </a:prstGeom>
          <a:solidFill>
            <a:srgbClr val="C0C0C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1" lang="en-US" sz="4400" dirty="0">
                <a:solidFill>
                  <a:srgbClr val="000000"/>
                </a:solidFill>
              </a:rPr>
              <a:t>Goal</a:t>
            </a: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04800" y="1447800"/>
            <a:ext cx="8458200" cy="4876800"/>
          </a:xfrm>
          <a:prstGeom prst="rect">
            <a:avLst/>
          </a:prstGeom>
          <a:solidFill>
            <a:srgbClr val="C0C0C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kumimoji="1" lang="en-US" sz="3600" dirty="0" smtClean="0">
                <a:solidFill>
                  <a:srgbClr val="000000"/>
                </a:solidFill>
              </a:rPr>
              <a:t>Determine the effect of drawdowns on: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3200" dirty="0" smtClean="0">
                <a:solidFill>
                  <a:srgbClr val="000000"/>
                </a:solidFill>
              </a:rPr>
              <a:t>Bathymetry (sedimentation),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3200" dirty="0" smtClean="0">
                <a:solidFill>
                  <a:srgbClr val="000000"/>
                </a:solidFill>
              </a:rPr>
              <a:t>Habitat characteristics,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3200" dirty="0" smtClean="0">
                <a:solidFill>
                  <a:srgbClr val="000000"/>
                </a:solidFill>
              </a:rPr>
              <a:t>Temperature regimes,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3200" dirty="0" smtClean="0">
                <a:solidFill>
                  <a:srgbClr val="000000"/>
                </a:solidFill>
              </a:rPr>
              <a:t>Timing</a:t>
            </a:r>
            <a:r>
              <a:rPr kumimoji="1" lang="en-US" sz="3200" dirty="0">
                <a:solidFill>
                  <a:srgbClr val="000000"/>
                </a:solidFill>
              </a:rPr>
              <a:t>, frequency, duration, magnitude of </a:t>
            </a:r>
            <a:r>
              <a:rPr kumimoji="1" lang="en-US" sz="3200" dirty="0" smtClean="0">
                <a:solidFill>
                  <a:srgbClr val="000000"/>
                </a:solidFill>
              </a:rPr>
              <a:t>connection, </a:t>
            </a:r>
            <a:r>
              <a:rPr kumimoji="1" lang="en-US" sz="3600" b="1" u="sng" dirty="0" smtClean="0">
                <a:solidFill>
                  <a:srgbClr val="000000"/>
                </a:solidFill>
              </a:rPr>
              <a:t>and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kumimoji="1" lang="en-US" sz="3200" dirty="0" smtClean="0">
                <a:solidFill>
                  <a:srgbClr val="000000"/>
                </a:solidFill>
              </a:rPr>
              <a:t>Fish </a:t>
            </a:r>
            <a:r>
              <a:rPr kumimoji="1" lang="en-US" sz="3200" dirty="0">
                <a:solidFill>
                  <a:srgbClr val="000000"/>
                </a:solidFill>
              </a:rPr>
              <a:t>assemblage </a:t>
            </a:r>
            <a:r>
              <a:rPr kumimoji="1" lang="en-US" sz="3200" dirty="0" smtClean="0">
                <a:solidFill>
                  <a:srgbClr val="000000"/>
                </a:solidFill>
              </a:rPr>
              <a:t>structure in off-channel habitats in Fall Creek, below the reservoir</a:t>
            </a:r>
            <a:endParaRPr kumimoji="1" lang="en-US" sz="3200" dirty="0"/>
          </a:p>
        </p:txBody>
      </p:sp>
    </p:spTree>
    <p:extLst>
      <p:ext uri="{BB962C8B-B14F-4D97-AF65-F5344CB8AC3E}">
        <p14:creationId xmlns:p14="http://schemas.microsoft.com/office/powerpoint/2010/main" val="24711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887</Words>
  <Application>Microsoft Office PowerPoint</Application>
  <PresentationFormat>On-screen Show (4:3)</PresentationFormat>
  <Paragraphs>302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Quick Oregon Chub Updates</vt:lpstr>
      <vt:lpstr>Quick Oregon Chub Updates</vt:lpstr>
      <vt:lpstr>Fall Creek Drawdown Study</vt:lpstr>
      <vt:lpstr>Fall Creek Drawdown Study</vt:lpstr>
      <vt:lpstr>Fall Creek Drawdown Study</vt:lpstr>
      <vt:lpstr>Approach</vt:lpstr>
      <vt:lpstr>Approach</vt:lpstr>
      <vt:lpstr>PowerPoint Presentation</vt:lpstr>
      <vt:lpstr>PowerPoint Presentation</vt:lpstr>
      <vt:lpstr>Bathymetry Mapping</vt:lpstr>
      <vt:lpstr>Bathymetry mapping</vt:lpstr>
      <vt:lpstr>Bathymetry mapping</vt:lpstr>
      <vt:lpstr>Remapping</vt:lpstr>
      <vt:lpstr>What is it good for?</vt:lpstr>
      <vt:lpstr>Depth Frequency Analysis</vt:lpstr>
      <vt:lpstr>Depth frequency analysis</vt:lpstr>
      <vt:lpstr>Depth frequency analysis</vt:lpstr>
      <vt:lpstr>Depth frequency analysis</vt:lpstr>
      <vt:lpstr>Depth frequency analysis</vt:lpstr>
      <vt:lpstr>Depth frequency analysis</vt:lpstr>
      <vt:lpstr>Depth frequency analysis</vt:lpstr>
      <vt:lpstr>Depth frequency analysis</vt:lpstr>
      <vt:lpstr>Depth frequency analysis</vt:lpstr>
      <vt:lpstr>Habitat at average summer depth</vt:lpstr>
      <vt:lpstr>Differences: 2012 and 2013 Drawdown</vt:lpstr>
      <vt:lpstr>PowerPoint Presentation</vt:lpstr>
      <vt:lpstr>PowerPoint Presentation</vt:lpstr>
      <vt:lpstr>Habitat at average summer depth</vt:lpstr>
      <vt:lpstr>Area and vol. greater at one location</vt:lpstr>
      <vt:lpstr>PowerPoint Presentation</vt:lpstr>
      <vt:lpstr>PowerPoint Presentation</vt:lpstr>
      <vt:lpstr>PowerPoint Presentation</vt:lpstr>
      <vt:lpstr>Fish results</vt:lpstr>
      <vt:lpstr>Conclusions </vt:lpstr>
      <vt:lpstr>Conclusions </vt:lpstr>
      <vt:lpstr>Future studies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how much siltation occurred?</dc:title>
  <dc:creator>Bangs, Brian</dc:creator>
  <cp:lastModifiedBy>Bangs, Brian</cp:lastModifiedBy>
  <cp:revision>68</cp:revision>
  <dcterms:created xsi:type="dcterms:W3CDTF">2006-08-16T00:00:00Z</dcterms:created>
  <dcterms:modified xsi:type="dcterms:W3CDTF">2015-02-11T00:56:21Z</dcterms:modified>
</cp:coreProperties>
</file>